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3"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5067A9F6-B41A-4D86-8E25-F13510A7FDE0}" type="datetimeFigureOut">
              <a:rPr lang="en-US" smtClean="0"/>
              <a:pPr/>
              <a:t>3/27/2020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7256800E-AE6D-4453-8BE5-154FA0281A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67A9F6-B41A-4D86-8E25-F13510A7FDE0}" type="datetimeFigureOut">
              <a:rPr lang="en-US" smtClean="0"/>
              <a:pPr/>
              <a:t>3/27/2020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56800E-AE6D-4453-8BE5-154FA0281A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67A9F6-B41A-4D86-8E25-F13510A7FDE0}" type="datetimeFigureOut">
              <a:rPr lang="en-US" smtClean="0"/>
              <a:pPr/>
              <a:t>3/27/2020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56800E-AE6D-4453-8BE5-154FA0281A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67A9F6-B41A-4D86-8E25-F13510A7FDE0}" type="datetimeFigureOut">
              <a:rPr lang="en-US" smtClean="0"/>
              <a:pPr/>
              <a:t>3/27/2020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56800E-AE6D-4453-8BE5-154FA0281A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067A9F6-B41A-4D86-8E25-F13510A7FDE0}" type="datetimeFigureOut">
              <a:rPr lang="en-US" smtClean="0"/>
              <a:pPr/>
              <a:t>3/27/2020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56800E-AE6D-4453-8BE5-154FA0281A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67A9F6-B41A-4D86-8E25-F13510A7FDE0}" type="datetimeFigureOut">
              <a:rPr lang="en-US" smtClean="0"/>
              <a:pPr/>
              <a:t>3/27/2020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56800E-AE6D-4453-8BE5-154FA0281A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067A9F6-B41A-4D86-8E25-F13510A7FDE0}" type="datetimeFigureOut">
              <a:rPr lang="en-US" smtClean="0"/>
              <a:pPr/>
              <a:t>3/27/2020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256800E-AE6D-4453-8BE5-154FA0281A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067A9F6-B41A-4D86-8E25-F13510A7FDE0}" type="datetimeFigureOut">
              <a:rPr lang="en-US" smtClean="0"/>
              <a:pPr/>
              <a:t>3/27/2020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256800E-AE6D-4453-8BE5-154FA0281A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067A9F6-B41A-4D86-8E25-F13510A7FDE0}" type="datetimeFigureOut">
              <a:rPr lang="en-US" smtClean="0"/>
              <a:pPr/>
              <a:t>3/27/2020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256800E-AE6D-4453-8BE5-154FA0281A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67A9F6-B41A-4D86-8E25-F13510A7FDE0}" type="datetimeFigureOut">
              <a:rPr lang="en-US" smtClean="0"/>
              <a:pPr/>
              <a:t>3/27/2020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56800E-AE6D-4453-8BE5-154FA0281A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67A9F6-B41A-4D86-8E25-F13510A7FDE0}" type="datetimeFigureOut">
              <a:rPr lang="en-US" smtClean="0"/>
              <a:pPr/>
              <a:t>3/27/2020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56800E-AE6D-4453-8BE5-154FA0281A44}"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067A9F6-B41A-4D86-8E25-F13510A7FDE0}" type="datetimeFigureOut">
              <a:rPr lang="en-US" smtClean="0"/>
              <a:pPr/>
              <a:t>3/27/2020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6800E-AE6D-4453-8BE5-154FA0281A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10600" cy="3886200"/>
          </a:xfrm>
        </p:spPr>
        <p:txBody>
          <a:bodyPr/>
          <a:lstStyle/>
          <a:p>
            <a:pPr algn="ctr"/>
            <a:r>
              <a:rPr lang="en-US" b="1" dirty="0" smtClean="0">
                <a:latin typeface="Aparajita" pitchFamily="34" charset="0"/>
                <a:cs typeface="Aparajita" pitchFamily="34" charset="0"/>
              </a:rPr>
              <a:t>COURSE NAME: PHYSICAL GEOGRAPHY (Climatology and Oceanography)</a:t>
            </a:r>
          </a:p>
          <a:p>
            <a:pPr algn="ctr"/>
            <a:r>
              <a:rPr lang="en-US" b="1" dirty="0" smtClean="0">
                <a:latin typeface="Aparajita" pitchFamily="34" charset="0"/>
                <a:cs typeface="Aparajita" pitchFamily="34" charset="0"/>
              </a:rPr>
              <a:t>COURSE CODE: EDU146</a:t>
            </a:r>
          </a:p>
          <a:p>
            <a:pPr algn="ctr"/>
            <a:r>
              <a:rPr lang="en-US" b="1" dirty="0" smtClean="0">
                <a:latin typeface="Aparajita" pitchFamily="34" charset="0"/>
                <a:cs typeface="Aparajita" pitchFamily="34" charset="0"/>
              </a:rPr>
              <a:t>DEPARTMENT OF EDUCATION (GEOGRAPHY)</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85799"/>
          </a:xfrm>
        </p:spPr>
        <p:txBody>
          <a:bodyPr>
            <a:normAutofit fontScale="90000"/>
          </a:bodyPr>
          <a:lstStyle/>
          <a:p>
            <a:r>
              <a:rPr lang="en-US" dirty="0" smtClean="0">
                <a:latin typeface="Arial Black" pitchFamily="34" charset="0"/>
              </a:rPr>
              <a:t>ATMOSPHERIC MOISTURE</a:t>
            </a:r>
            <a:endParaRPr lang="en-US" dirty="0">
              <a:latin typeface="Arial Black" pitchFamily="34" charset="0"/>
            </a:endParaRPr>
          </a:p>
        </p:txBody>
      </p:sp>
      <p:sp>
        <p:nvSpPr>
          <p:cNvPr id="3" name="Subtitle 2"/>
          <p:cNvSpPr>
            <a:spLocks noGrp="1"/>
          </p:cNvSpPr>
          <p:nvPr>
            <p:ph type="subTitle" idx="1"/>
          </p:nvPr>
        </p:nvSpPr>
        <p:spPr>
          <a:xfrm>
            <a:off x="228600" y="1219200"/>
            <a:ext cx="8686800" cy="5334000"/>
          </a:xfrm>
        </p:spPr>
        <p:txBody>
          <a:bodyPr/>
          <a:lstStyle/>
          <a:p>
            <a:pPr algn="l"/>
            <a:r>
              <a:rPr lang="en-US" b="1" dirty="0" smtClean="0">
                <a:solidFill>
                  <a:schemeClr val="tx1"/>
                </a:solidFill>
                <a:latin typeface="Aparajita" pitchFamily="34" charset="0"/>
                <a:cs typeface="Aparajita" pitchFamily="34" charset="0"/>
              </a:rPr>
              <a:t>Moisture in the atmosphere, </a:t>
            </a:r>
            <a:r>
              <a:rPr lang="en-US" dirty="0" smtClean="0">
                <a:solidFill>
                  <a:schemeClr val="tx1"/>
                </a:solidFill>
                <a:latin typeface="Aparajita" pitchFamily="34" charset="0"/>
                <a:cs typeface="Aparajita" pitchFamily="34" charset="0"/>
              </a:rPr>
              <a:t>in the form of water vapor, liquid water, and ice, controls most aspects of our weather and climate. Atmospheric moisture is expressed as clouds, precipitation, storms, weather fronts, and other phenomena.</a:t>
            </a:r>
          </a:p>
          <a:p>
            <a:pPr algn="l"/>
            <a:r>
              <a:rPr lang="en-US" b="1" dirty="0" smtClean="0">
                <a:solidFill>
                  <a:schemeClr val="tx1"/>
                </a:solidFill>
                <a:latin typeface="Aparajita" pitchFamily="34" charset="0"/>
                <a:cs typeface="Aparajita" pitchFamily="34" charset="0"/>
              </a:rPr>
              <a:t>Humidity </a:t>
            </a:r>
            <a:r>
              <a:rPr lang="en-US" dirty="0" smtClean="0">
                <a:solidFill>
                  <a:schemeClr val="tx1"/>
                </a:solidFill>
                <a:latin typeface="Aparajita" pitchFamily="34" charset="0"/>
                <a:cs typeface="Aparajita" pitchFamily="34" charset="0"/>
              </a:rPr>
              <a:t>of the air refers to the content of water vapour present in the air at a particular time and place.</a:t>
            </a:r>
          </a:p>
          <a:p>
            <a:pPr algn="l"/>
            <a:r>
              <a:rPr lang="en-US" dirty="0" smtClean="0">
                <a:solidFill>
                  <a:schemeClr val="tx1"/>
                </a:solidFill>
                <a:latin typeface="Aparajita" pitchFamily="34" charset="0"/>
                <a:cs typeface="Aparajita" pitchFamily="34" charset="0"/>
              </a:rPr>
              <a:t>On the other hand, water vapour is the gaseous form of water.</a:t>
            </a:r>
          </a:p>
          <a:p>
            <a:pPr algn="l"/>
            <a:r>
              <a:rPr lang="en-US" b="1" dirty="0" smtClean="0">
                <a:solidFill>
                  <a:schemeClr val="tx1"/>
                </a:solidFill>
                <a:latin typeface="Aparajita" pitchFamily="34" charset="0"/>
                <a:cs typeface="Aparajita" pitchFamily="34" charset="0"/>
              </a:rPr>
              <a:t>Water vapour represents 2 </a:t>
            </a:r>
            <a:r>
              <a:rPr lang="en-US" dirty="0" smtClean="0">
                <a:solidFill>
                  <a:schemeClr val="tx1"/>
                </a:solidFill>
                <a:latin typeface="Aparajita" pitchFamily="34" charset="0"/>
                <a:cs typeface="Aparajita" pitchFamily="34" charset="0"/>
              </a:rPr>
              <a:t>per cent of the total composition of the atmosphere but this percentage varies both spatially and temporally as it ranges from zero to 5 per cent.</a:t>
            </a:r>
          </a:p>
          <a:p>
            <a:pPr algn="l"/>
            <a:endParaRPr lang="en-US" dirty="0">
              <a:solidFill>
                <a:schemeClr val="tx1"/>
              </a:solidFill>
              <a:latin typeface="Aparajita" pitchFamily="34" charset="0"/>
              <a:cs typeface="Aparajit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dirty="0" smtClean="0">
                <a:latin typeface="Andalus" pitchFamily="18" charset="-78"/>
                <a:cs typeface="Andalus" pitchFamily="18" charset="-78"/>
              </a:rPr>
              <a:t>Continued</a:t>
            </a:r>
            <a:endParaRPr lang="en-US" b="1" i="1" dirty="0">
              <a:latin typeface="Andalus" pitchFamily="18" charset="-78"/>
              <a:cs typeface="Andalus" pitchFamily="18" charset="-78"/>
            </a:endParaRPr>
          </a:p>
        </p:txBody>
      </p:sp>
      <p:sp>
        <p:nvSpPr>
          <p:cNvPr id="3" name="Content Placeholder 2"/>
          <p:cNvSpPr>
            <a:spLocks noGrp="1"/>
          </p:cNvSpPr>
          <p:nvPr>
            <p:ph idx="1"/>
          </p:nvPr>
        </p:nvSpPr>
        <p:spPr>
          <a:xfrm>
            <a:off x="228600" y="914400"/>
            <a:ext cx="8686800" cy="5638800"/>
          </a:xfrm>
        </p:spPr>
        <p:txBody>
          <a:bodyPr>
            <a:normAutofit lnSpcReduction="10000"/>
          </a:bodyPr>
          <a:lstStyle/>
          <a:p>
            <a:r>
              <a:rPr lang="en-US" dirty="0" smtClean="0">
                <a:latin typeface="Aparajita" pitchFamily="34" charset="0"/>
                <a:cs typeface="Aparajita" pitchFamily="34" charset="0"/>
              </a:rPr>
              <a:t>Nearly 50 per cent of the total atmospheric vapour is concentrated in the lower atmosphere upto the height of 2000 meters. </a:t>
            </a:r>
          </a:p>
          <a:p>
            <a:r>
              <a:rPr lang="en-US" dirty="0" smtClean="0">
                <a:latin typeface="Aparajita" pitchFamily="34" charset="0"/>
                <a:cs typeface="Aparajita" pitchFamily="34" charset="0"/>
              </a:rPr>
              <a:t>It may be mentioned that water occurs in three states like as solid (e.g. ice, snow and frost), as liquid (e.g. water), as gaseous from (e.g. vapour).</a:t>
            </a:r>
          </a:p>
          <a:p>
            <a:r>
              <a:rPr lang="en-US" dirty="0" smtClean="0">
                <a:latin typeface="Aparajita" pitchFamily="34" charset="0"/>
                <a:cs typeface="Aparajita" pitchFamily="34" charset="0"/>
              </a:rPr>
              <a:t>The presence of water vapour in the atmosphere is a vital factor for weather conditions of a particular region.</a:t>
            </a:r>
          </a:p>
          <a:p>
            <a:r>
              <a:rPr lang="en-US" dirty="0" smtClean="0">
                <a:latin typeface="Aparajita" pitchFamily="34" charset="0"/>
                <a:cs typeface="Aparajita" pitchFamily="34" charset="0"/>
              </a:rPr>
              <a:t>The nature and amount of a precipitation, the amount of loss of heat through radiation from the earth surface, surface temperature, latent heat of the atmosphere, stability and instability of air masses etc. depend on the amount of water vapour present in the atmosphere. </a:t>
            </a:r>
            <a:endParaRPr lang="en-US" dirty="0">
              <a:latin typeface="Aparajita" pitchFamily="34" charset="0"/>
              <a:cs typeface="Aparajita" pitchFamily="34" charset="0"/>
            </a:endParaRPr>
          </a:p>
          <a:p>
            <a:r>
              <a:rPr lang="en-US" dirty="0" smtClean="0">
                <a:latin typeface="Aparajita" pitchFamily="34" charset="0"/>
                <a:cs typeface="Aparajita" pitchFamily="34" charset="0"/>
              </a:rPr>
              <a:t>The atmospheric water is derived through evaporation of water from oceans and seas, terrestrial lakes, land water bodies, river etc.</a:t>
            </a:r>
            <a:endParaRPr lang="en-US" dirty="0">
              <a:latin typeface="Aparajita" pitchFamily="34" charset="0"/>
              <a:cs typeface="Aparajit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ech\Downloads\atmospheric-moisture-13-728.jpg"/>
          <p:cNvPicPr>
            <a:picLocks noChangeAspect="1" noChangeArrowheads="1"/>
          </p:cNvPicPr>
          <p:nvPr/>
        </p:nvPicPr>
        <p:blipFill>
          <a:blip r:embed="rId2" cstate="print"/>
          <a:srcRect/>
          <a:stretch>
            <a:fillRect/>
          </a:stretch>
        </p:blipFill>
        <p:spPr bwMode="auto">
          <a:xfrm>
            <a:off x="228600" y="381000"/>
            <a:ext cx="8686800" cy="6096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Tech\Downloads\atmospheric-moisture-precipitation-11-638.jpg"/>
          <p:cNvPicPr>
            <a:picLocks noChangeAspect="1" noChangeArrowheads="1"/>
          </p:cNvPicPr>
          <p:nvPr/>
        </p:nvPicPr>
        <p:blipFill>
          <a:blip r:embed="rId2" cstate="print"/>
          <a:srcRect/>
          <a:stretch>
            <a:fillRect/>
          </a:stretch>
        </p:blipFill>
        <p:spPr bwMode="auto">
          <a:xfrm>
            <a:off x="381000" y="381000"/>
            <a:ext cx="8534400" cy="6095999"/>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i="1" dirty="0" smtClean="0">
                <a:latin typeface="Andalus" pitchFamily="18" charset="-78"/>
                <a:cs typeface="Andalus" pitchFamily="18" charset="-78"/>
              </a:rPr>
              <a:t>Description </a:t>
            </a:r>
            <a:endParaRPr lang="en-US" b="1" i="1" dirty="0">
              <a:latin typeface="Andalus" pitchFamily="18" charset="-78"/>
              <a:cs typeface="Andalus" pitchFamily="18" charset="-78"/>
            </a:endParaRPr>
          </a:p>
        </p:txBody>
      </p:sp>
      <p:sp>
        <p:nvSpPr>
          <p:cNvPr id="3" name="Content Placeholder 2"/>
          <p:cNvSpPr>
            <a:spLocks noGrp="1"/>
          </p:cNvSpPr>
          <p:nvPr>
            <p:ph idx="1"/>
          </p:nvPr>
        </p:nvSpPr>
        <p:spPr>
          <a:xfrm>
            <a:off x="457200" y="1066800"/>
            <a:ext cx="8229600" cy="5410200"/>
          </a:xfrm>
        </p:spPr>
        <p:txBody>
          <a:bodyPr>
            <a:normAutofit/>
          </a:bodyPr>
          <a:lstStyle/>
          <a:p>
            <a:r>
              <a:rPr lang="en-US" dirty="0" smtClean="0">
                <a:latin typeface="Aparajita" pitchFamily="34" charset="0"/>
                <a:cs typeface="Aparajita" pitchFamily="34" charset="0"/>
              </a:rPr>
              <a:t>The process of transformation of liquid (water) into gaseous form is called </a:t>
            </a:r>
            <a:r>
              <a:rPr lang="en-US" b="1" i="1" dirty="0" smtClean="0">
                <a:latin typeface="Aparajita" pitchFamily="34" charset="0"/>
                <a:cs typeface="Aparajita" pitchFamily="34" charset="0"/>
              </a:rPr>
              <a:t>evaporation.</a:t>
            </a:r>
          </a:p>
          <a:p>
            <a:r>
              <a:rPr lang="en-US" dirty="0" smtClean="0">
                <a:latin typeface="Aparajita" pitchFamily="34" charset="0"/>
                <a:cs typeface="Aparajita" pitchFamily="34" charset="0"/>
              </a:rPr>
              <a:t>The amount and </a:t>
            </a:r>
            <a:r>
              <a:rPr lang="en-US" b="1" i="1" dirty="0" smtClean="0">
                <a:latin typeface="Aparajita" pitchFamily="34" charset="0"/>
                <a:cs typeface="Aparajita" pitchFamily="34" charset="0"/>
              </a:rPr>
              <a:t>intensity </a:t>
            </a:r>
            <a:r>
              <a:rPr lang="en-US" dirty="0" smtClean="0">
                <a:latin typeface="Aparajita" pitchFamily="34" charset="0"/>
                <a:cs typeface="Aparajita" pitchFamily="34" charset="0"/>
              </a:rPr>
              <a:t>of evaporation depend on </a:t>
            </a:r>
            <a:r>
              <a:rPr lang="en-US" b="1" i="1" dirty="0" smtClean="0">
                <a:latin typeface="Aparajita" pitchFamily="34" charset="0"/>
                <a:cs typeface="Aparajita" pitchFamily="34" charset="0"/>
              </a:rPr>
              <a:t>aridity, temperature</a:t>
            </a:r>
            <a:r>
              <a:rPr lang="en-US" dirty="0" smtClean="0">
                <a:latin typeface="Aparajita" pitchFamily="34" charset="0"/>
                <a:cs typeface="Aparajita" pitchFamily="34" charset="0"/>
              </a:rPr>
              <a:t> and </a:t>
            </a:r>
            <a:r>
              <a:rPr lang="en-US" b="1" i="1" dirty="0" smtClean="0">
                <a:latin typeface="Aparajita" pitchFamily="34" charset="0"/>
                <a:cs typeface="Aparajita" pitchFamily="34" charset="0"/>
              </a:rPr>
              <a:t>velocity</a:t>
            </a:r>
            <a:r>
              <a:rPr lang="en-US" dirty="0" smtClean="0">
                <a:latin typeface="Aparajita" pitchFamily="34" charset="0"/>
                <a:cs typeface="Aparajita" pitchFamily="34" charset="0"/>
              </a:rPr>
              <a:t> of </a:t>
            </a:r>
            <a:r>
              <a:rPr lang="en-US" b="1" i="1" dirty="0" smtClean="0">
                <a:latin typeface="Aparajita" pitchFamily="34" charset="0"/>
                <a:cs typeface="Aparajita" pitchFamily="34" charset="0"/>
              </a:rPr>
              <a:t>winds. </a:t>
            </a:r>
            <a:r>
              <a:rPr lang="en-US" dirty="0" smtClean="0">
                <a:latin typeface="Aparajita" pitchFamily="34" charset="0"/>
                <a:cs typeface="Aparajita" pitchFamily="34" charset="0"/>
              </a:rPr>
              <a:t>The higher the aridity, temperature and velocity of winds, the higher the rate and amount of evaporation because dry air with high temperature is capable of retaining more moisture (vapour) as dry air requires more time and moisture to become saturated.</a:t>
            </a:r>
          </a:p>
          <a:p>
            <a:r>
              <a:rPr lang="en-US" dirty="0" smtClean="0">
                <a:latin typeface="Aparajita" pitchFamily="34" charset="0"/>
                <a:cs typeface="Aparajita" pitchFamily="34" charset="0"/>
              </a:rPr>
              <a:t>There is more evaporation from the oceans than from the lands.</a:t>
            </a:r>
          </a:p>
          <a:p>
            <a:r>
              <a:rPr lang="en-US" dirty="0" smtClean="0">
                <a:latin typeface="Aparajita" pitchFamily="34" charset="0"/>
                <a:cs typeface="Aparajita" pitchFamily="34" charset="0"/>
              </a:rPr>
              <a:t>There is maximum evaporation from the </a:t>
            </a:r>
            <a:r>
              <a:rPr lang="en-US" b="1" i="1" dirty="0" smtClean="0">
                <a:latin typeface="Aparajita" pitchFamily="34" charset="0"/>
                <a:cs typeface="Aparajita" pitchFamily="34" charset="0"/>
              </a:rPr>
              <a:t>lands</a:t>
            </a:r>
            <a:r>
              <a:rPr lang="en-US" dirty="0" smtClean="0">
                <a:latin typeface="Aparajita" pitchFamily="34" charset="0"/>
                <a:cs typeface="Aparajita" pitchFamily="34" charset="0"/>
              </a:rPr>
              <a:t> between </a:t>
            </a:r>
            <a:r>
              <a:rPr lang="en-US" b="1" i="1" dirty="0" smtClean="0">
                <a:latin typeface="Aparajita" pitchFamily="34" charset="0"/>
                <a:cs typeface="Aparajita" pitchFamily="34" charset="0"/>
              </a:rPr>
              <a:t>10°N&amp;S latitudes, </a:t>
            </a:r>
            <a:r>
              <a:rPr lang="en-US" dirty="0" smtClean="0">
                <a:latin typeface="Aparajita" pitchFamily="34" charset="0"/>
                <a:cs typeface="Aparajita" pitchFamily="34" charset="0"/>
              </a:rPr>
              <a:t>whereas maximum evaporation occur on </a:t>
            </a:r>
            <a:r>
              <a:rPr lang="en-US" b="1" i="1" dirty="0" smtClean="0">
                <a:latin typeface="Aparajita" pitchFamily="34" charset="0"/>
                <a:cs typeface="Aparajita" pitchFamily="34" charset="0"/>
              </a:rPr>
              <a:t>oceans </a:t>
            </a:r>
            <a:r>
              <a:rPr lang="en-US" dirty="0" smtClean="0">
                <a:latin typeface="Aparajita" pitchFamily="34" charset="0"/>
                <a:cs typeface="Aparajita" pitchFamily="34" charset="0"/>
              </a:rPr>
              <a:t>between </a:t>
            </a:r>
            <a:r>
              <a:rPr lang="en-US" b="1" i="1" dirty="0" smtClean="0">
                <a:latin typeface="Aparajita" pitchFamily="34" charset="0"/>
                <a:cs typeface="Aparajita" pitchFamily="34" charset="0"/>
              </a:rPr>
              <a:t>10°-20° </a:t>
            </a:r>
            <a:r>
              <a:rPr lang="en-US" dirty="0" smtClean="0">
                <a:latin typeface="Aparajita" pitchFamily="34" charset="0"/>
                <a:cs typeface="Aparajita" pitchFamily="34" charset="0"/>
              </a:rPr>
              <a:t>both side of the equator.</a:t>
            </a:r>
            <a:endParaRPr lang="en-US" dirty="0">
              <a:latin typeface="Aparajita" pitchFamily="34" charset="0"/>
              <a:cs typeface="Aparajit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endParaRPr lang="en-US" dirty="0"/>
          </a:p>
        </p:txBody>
      </p:sp>
      <p:sp>
        <p:nvSpPr>
          <p:cNvPr id="3" name="Content Placeholder 2"/>
          <p:cNvSpPr>
            <a:spLocks noGrp="1"/>
          </p:cNvSpPr>
          <p:nvPr>
            <p:ph idx="1"/>
          </p:nvPr>
        </p:nvSpPr>
        <p:spPr>
          <a:xfrm>
            <a:off x="457200" y="1295400"/>
            <a:ext cx="8229600" cy="4830763"/>
          </a:xfrm>
        </p:spPr>
        <p:txBody>
          <a:bodyPr/>
          <a:lstStyle/>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59</TotalTime>
  <Words>407</Words>
  <Application>Microsoft Office PowerPoint</Application>
  <PresentationFormat>On-screen Show (4:3)</PresentationFormat>
  <Paragraphs>19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Aspect</vt:lpstr>
      <vt:lpstr>Slide 1</vt:lpstr>
      <vt:lpstr>ATMOSPHERIC MOISTURE</vt:lpstr>
      <vt:lpstr>Continued</vt:lpstr>
      <vt:lpstr>Slide 4</vt:lpstr>
      <vt:lpstr>Slide 5</vt:lpstr>
      <vt:lpstr>Description </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ATMOSPHERIC MOISTURE</dc:title>
  <dc:creator>Tech</dc:creator>
  <cp:lastModifiedBy>Tech</cp:lastModifiedBy>
  <cp:revision>7</cp:revision>
  <dcterms:created xsi:type="dcterms:W3CDTF">2020-02-08T05:04:28Z</dcterms:created>
  <dcterms:modified xsi:type="dcterms:W3CDTF">2020-03-27T06:02:16Z</dcterms:modified>
</cp:coreProperties>
</file>